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4" r:id="rId7"/>
    <p:sldId id="279" r:id="rId8"/>
    <p:sldId id="281" r:id="rId9"/>
    <p:sldId id="266" r:id="rId10"/>
    <p:sldId id="269" r:id="rId11"/>
    <p:sldId id="282" r:id="rId12"/>
    <p:sldId id="283" r:id="rId13"/>
    <p:sldId id="284" r:id="rId14"/>
    <p:sldId id="270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57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060DC-489E-4E49-B319-C508F34B1B7A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E66608A2-4425-4650-BBFB-8DF1CBBA0A39}">
      <dgm:prSet phldrT="[文字]"/>
      <dgm:spPr/>
      <dgm:t>
        <a:bodyPr/>
        <a:lstStyle/>
        <a:p>
          <a:pPr algn="l"/>
          <a:r>
            <a:rPr lang="zh-TW" alt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文字的改變</a:t>
          </a:r>
          <a:endParaRPr lang="zh-TW" altLang="en-US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A147FAB-E548-482C-8C1A-C34BABE71CBC}" type="parTrans" cxnId="{6DE8A22E-F04A-4B08-BE7A-156F87D229D2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524CA85-75C2-4B21-80B2-4F6105027A6D}" type="sibTrans" cxnId="{6DE8A22E-F04A-4B08-BE7A-156F87D229D2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25368EA-CEAA-4FEA-86D4-7B985488330B}">
      <dgm:prSet phldrT="[文字]"/>
      <dgm:spPr/>
      <dgm:t>
        <a:bodyPr/>
        <a:lstStyle/>
        <a:p>
          <a:pPr algn="l"/>
          <a:r>
            <a:rPr lang="zh-TW" alt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主導性的轉移</a:t>
          </a:r>
          <a:endParaRPr lang="zh-TW" altLang="en-US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22E9634-ACB7-4973-94DD-B13CB124451F}" type="parTrans" cxnId="{DE8B7F31-6500-4768-9810-81D200D1D8F9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881B647-DB94-45B6-BBDB-D895056BCBBE}" type="sibTrans" cxnId="{DE8B7F31-6500-4768-9810-81D200D1D8F9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0592FF6-52DA-4BA9-B034-C8B5DEF87A5E}">
      <dgm:prSet phldrT="[文字]"/>
      <dgm:spPr/>
      <dgm:t>
        <a:bodyPr/>
        <a:lstStyle/>
        <a:p>
          <a:pPr algn="l"/>
          <a:r>
            <a:rPr lang="zh-TW" alt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教育要談的是愛</a:t>
          </a:r>
          <a:endParaRPr lang="zh-TW" altLang="en-US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15A153B-D35F-4812-8F94-C8DCB2F86597}" type="parTrans" cxnId="{1BEA3CD4-4827-484B-9DC7-B607CD6ED2E0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5924E8C-B2A3-48AB-BBEB-15CEFA7AFB86}" type="sibTrans" cxnId="{1BEA3CD4-4827-484B-9DC7-B607CD6ED2E0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F79554C-E715-4446-863B-B7CEA90B47FC}">
      <dgm:prSet/>
      <dgm:spPr/>
      <dgm:t>
        <a:bodyPr/>
        <a:lstStyle/>
        <a:p>
          <a:pPr algn="l"/>
          <a:r>
            <a:rPr lang="zh-TW" alt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原住民族學生的優勢</a:t>
          </a:r>
          <a:endParaRPr lang="zh-TW" altLang="en-US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7C3C729-B07F-4004-B792-35751694BBEA}" type="parTrans" cxnId="{FC611E8B-62DF-4B8D-8C01-96C6221FD2E9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5C111E5-F690-47B9-9AA3-E8AD89874AD0}" type="sibTrans" cxnId="{FC611E8B-62DF-4B8D-8C01-96C6221FD2E9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0F7FA30-1F04-40EF-AA6E-8538B6220901}">
      <dgm:prSet/>
      <dgm:spPr/>
      <dgm:t>
        <a:bodyPr/>
        <a:lstStyle/>
        <a:p>
          <a:pPr algn="l"/>
          <a:r>
            <a:rPr lang="zh-TW" altLang="en-US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結語</a:t>
          </a:r>
          <a:endParaRPr lang="zh-TW" altLang="en-US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1C80949-43DC-4DC3-A331-FB6A9D810BEE}" type="parTrans" cxnId="{C805AAC9-CFAD-4870-BE50-4BA32045794E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81E6416-20E7-4F29-A1EF-0E8F55FEC5A1}" type="sibTrans" cxnId="{C805AAC9-CFAD-4870-BE50-4BA32045794E}">
      <dgm:prSet/>
      <dgm:spPr/>
      <dgm:t>
        <a:bodyPr/>
        <a:lstStyle/>
        <a:p>
          <a:pPr algn="l"/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60C9DA0-ACBC-41EA-A898-F9E0239CD618}" type="pres">
      <dgm:prSet presAssocID="{473060DC-489E-4E49-B319-C508F34B1B7A}" presName="linearFlow" presStyleCnt="0">
        <dgm:presLayoutVars>
          <dgm:dir/>
          <dgm:resizeHandles val="exact"/>
        </dgm:presLayoutVars>
      </dgm:prSet>
      <dgm:spPr/>
    </dgm:pt>
    <dgm:pt modelId="{2C8B2A21-367E-4801-8836-73D042E21D02}" type="pres">
      <dgm:prSet presAssocID="{E66608A2-4425-4650-BBFB-8DF1CBBA0A39}" presName="composite" presStyleCnt="0"/>
      <dgm:spPr/>
    </dgm:pt>
    <dgm:pt modelId="{8E7613FD-F533-4EC8-A860-DA4B4F6815A0}" type="pres">
      <dgm:prSet presAssocID="{E66608A2-4425-4650-BBFB-8DF1CBBA0A39}" presName="imgShp" presStyleLbl="fgImgPlace1" presStyleIdx="0" presStyleCnt="5"/>
      <dgm:spPr/>
    </dgm:pt>
    <dgm:pt modelId="{EF65380A-F135-447B-BCE6-DDACF9B0F491}" type="pres">
      <dgm:prSet presAssocID="{E66608A2-4425-4650-BBFB-8DF1CBBA0A3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A4178-AFB8-417B-BF73-F12A9DF7FD08}" type="pres">
      <dgm:prSet presAssocID="{3524CA85-75C2-4B21-80B2-4F6105027A6D}" presName="spacing" presStyleCnt="0"/>
      <dgm:spPr/>
    </dgm:pt>
    <dgm:pt modelId="{187A9DDA-056D-49E5-B00B-B6F817D2B4F1}" type="pres">
      <dgm:prSet presAssocID="{625368EA-CEAA-4FEA-86D4-7B985488330B}" presName="composite" presStyleCnt="0"/>
      <dgm:spPr/>
    </dgm:pt>
    <dgm:pt modelId="{7FFB77BB-3EEE-45CE-A8DD-DBEF4B37E46A}" type="pres">
      <dgm:prSet presAssocID="{625368EA-CEAA-4FEA-86D4-7B985488330B}" presName="imgShp" presStyleLbl="fgImgPlace1" presStyleIdx="1" presStyleCnt="5"/>
      <dgm:spPr/>
    </dgm:pt>
    <dgm:pt modelId="{82AF4D75-0B1D-4715-BCA5-B01B14B10B7B}" type="pres">
      <dgm:prSet presAssocID="{625368EA-CEAA-4FEA-86D4-7B985488330B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06AF22-0094-4AD0-A530-E192ACE96728}" type="pres">
      <dgm:prSet presAssocID="{2881B647-DB94-45B6-BBDB-D895056BCBBE}" presName="spacing" presStyleCnt="0"/>
      <dgm:spPr/>
    </dgm:pt>
    <dgm:pt modelId="{098EF0E6-2E9E-47EA-9982-3D62FF412F35}" type="pres">
      <dgm:prSet presAssocID="{20592FF6-52DA-4BA9-B034-C8B5DEF87A5E}" presName="composite" presStyleCnt="0"/>
      <dgm:spPr/>
    </dgm:pt>
    <dgm:pt modelId="{AD26765E-C782-411F-A140-12E88FD384A7}" type="pres">
      <dgm:prSet presAssocID="{20592FF6-52DA-4BA9-B034-C8B5DEF87A5E}" presName="imgShp" presStyleLbl="fgImgPlace1" presStyleIdx="2" presStyleCnt="5"/>
      <dgm:spPr/>
    </dgm:pt>
    <dgm:pt modelId="{7330BD3E-ECD6-4DA2-BBE6-01511D1676E6}" type="pres">
      <dgm:prSet presAssocID="{20592FF6-52DA-4BA9-B034-C8B5DEF87A5E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0389F5-F148-427B-9DA3-E45EC05BF8DF}" type="pres">
      <dgm:prSet presAssocID="{85924E8C-B2A3-48AB-BBEB-15CEFA7AFB86}" presName="spacing" presStyleCnt="0"/>
      <dgm:spPr/>
    </dgm:pt>
    <dgm:pt modelId="{518777C6-44F7-4EAD-9857-FE1BEBBBDF0B}" type="pres">
      <dgm:prSet presAssocID="{7F79554C-E715-4446-863B-B7CEA90B47FC}" presName="composite" presStyleCnt="0"/>
      <dgm:spPr/>
    </dgm:pt>
    <dgm:pt modelId="{F0D99956-7BB5-4407-8DF7-5107F347C4F3}" type="pres">
      <dgm:prSet presAssocID="{7F79554C-E715-4446-863B-B7CEA90B47FC}" presName="imgShp" presStyleLbl="fgImgPlace1" presStyleIdx="3" presStyleCnt="5"/>
      <dgm:spPr/>
    </dgm:pt>
    <dgm:pt modelId="{1DB03316-F024-4FD9-BC06-DFE1C93097DA}" type="pres">
      <dgm:prSet presAssocID="{7F79554C-E715-4446-863B-B7CEA90B47FC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CCD44D-818B-427C-A3FA-BBE2A5F787F8}" type="pres">
      <dgm:prSet presAssocID="{45C111E5-F690-47B9-9AA3-E8AD89874AD0}" presName="spacing" presStyleCnt="0"/>
      <dgm:spPr/>
    </dgm:pt>
    <dgm:pt modelId="{21B8E906-CA99-44AE-91EC-A3E8C7012F9E}" type="pres">
      <dgm:prSet presAssocID="{20F7FA30-1F04-40EF-AA6E-8538B6220901}" presName="composite" presStyleCnt="0"/>
      <dgm:spPr/>
    </dgm:pt>
    <dgm:pt modelId="{EB72CC6B-25CB-4301-8337-A0DCE9010F4A}" type="pres">
      <dgm:prSet presAssocID="{20F7FA30-1F04-40EF-AA6E-8538B6220901}" presName="imgShp" presStyleLbl="fgImgPlace1" presStyleIdx="4" presStyleCnt="5"/>
      <dgm:spPr/>
    </dgm:pt>
    <dgm:pt modelId="{EC06F4C8-FCB9-46DF-A000-7EC1C9A4BEDE}" type="pres">
      <dgm:prSet presAssocID="{20F7FA30-1F04-40EF-AA6E-8538B6220901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805AAC9-CFAD-4870-BE50-4BA32045794E}" srcId="{473060DC-489E-4E49-B319-C508F34B1B7A}" destId="{20F7FA30-1F04-40EF-AA6E-8538B6220901}" srcOrd="4" destOrd="0" parTransId="{F1C80949-43DC-4DC3-A331-FB6A9D810BEE}" sibTransId="{F81E6416-20E7-4F29-A1EF-0E8F55FEC5A1}"/>
    <dgm:cxn modelId="{3EE768AB-1A5F-4561-8DA6-D2C7E3551087}" type="presOf" srcId="{7F79554C-E715-4446-863B-B7CEA90B47FC}" destId="{1DB03316-F024-4FD9-BC06-DFE1C93097DA}" srcOrd="0" destOrd="0" presId="urn:microsoft.com/office/officeart/2005/8/layout/vList3"/>
    <dgm:cxn modelId="{246AA9A8-F5D3-49DE-8C98-FCCA4071EA7C}" type="presOf" srcId="{E66608A2-4425-4650-BBFB-8DF1CBBA0A39}" destId="{EF65380A-F135-447B-BCE6-DDACF9B0F491}" srcOrd="0" destOrd="0" presId="urn:microsoft.com/office/officeart/2005/8/layout/vList3"/>
    <dgm:cxn modelId="{E328EBD2-830A-43D5-A8E9-8800E1FAAC9E}" type="presOf" srcId="{20592FF6-52DA-4BA9-B034-C8B5DEF87A5E}" destId="{7330BD3E-ECD6-4DA2-BBE6-01511D1676E6}" srcOrd="0" destOrd="0" presId="urn:microsoft.com/office/officeart/2005/8/layout/vList3"/>
    <dgm:cxn modelId="{A674765A-BC7D-4886-8CB9-F04D42D29601}" type="presOf" srcId="{20F7FA30-1F04-40EF-AA6E-8538B6220901}" destId="{EC06F4C8-FCB9-46DF-A000-7EC1C9A4BEDE}" srcOrd="0" destOrd="0" presId="urn:microsoft.com/office/officeart/2005/8/layout/vList3"/>
    <dgm:cxn modelId="{808B940E-77B5-495C-A143-145FC9F5C1A6}" type="presOf" srcId="{625368EA-CEAA-4FEA-86D4-7B985488330B}" destId="{82AF4D75-0B1D-4715-BCA5-B01B14B10B7B}" srcOrd="0" destOrd="0" presId="urn:microsoft.com/office/officeart/2005/8/layout/vList3"/>
    <dgm:cxn modelId="{3A51AF07-DB3D-443D-B537-6C0182689D71}" type="presOf" srcId="{473060DC-489E-4E49-B319-C508F34B1B7A}" destId="{760C9DA0-ACBC-41EA-A898-F9E0239CD618}" srcOrd="0" destOrd="0" presId="urn:microsoft.com/office/officeart/2005/8/layout/vList3"/>
    <dgm:cxn modelId="{6DE8A22E-F04A-4B08-BE7A-156F87D229D2}" srcId="{473060DC-489E-4E49-B319-C508F34B1B7A}" destId="{E66608A2-4425-4650-BBFB-8DF1CBBA0A39}" srcOrd="0" destOrd="0" parTransId="{DA147FAB-E548-482C-8C1A-C34BABE71CBC}" sibTransId="{3524CA85-75C2-4B21-80B2-4F6105027A6D}"/>
    <dgm:cxn modelId="{DE8B7F31-6500-4768-9810-81D200D1D8F9}" srcId="{473060DC-489E-4E49-B319-C508F34B1B7A}" destId="{625368EA-CEAA-4FEA-86D4-7B985488330B}" srcOrd="1" destOrd="0" parTransId="{822E9634-ACB7-4973-94DD-B13CB124451F}" sibTransId="{2881B647-DB94-45B6-BBDB-D895056BCBBE}"/>
    <dgm:cxn modelId="{1BEA3CD4-4827-484B-9DC7-B607CD6ED2E0}" srcId="{473060DC-489E-4E49-B319-C508F34B1B7A}" destId="{20592FF6-52DA-4BA9-B034-C8B5DEF87A5E}" srcOrd="2" destOrd="0" parTransId="{015A153B-D35F-4812-8F94-C8DCB2F86597}" sibTransId="{85924E8C-B2A3-48AB-BBEB-15CEFA7AFB86}"/>
    <dgm:cxn modelId="{FC611E8B-62DF-4B8D-8C01-96C6221FD2E9}" srcId="{473060DC-489E-4E49-B319-C508F34B1B7A}" destId="{7F79554C-E715-4446-863B-B7CEA90B47FC}" srcOrd="3" destOrd="0" parTransId="{47C3C729-B07F-4004-B792-35751694BBEA}" sibTransId="{45C111E5-F690-47B9-9AA3-E8AD89874AD0}"/>
    <dgm:cxn modelId="{4D969B43-B6C1-4083-958A-75099ED3E831}" type="presParOf" srcId="{760C9DA0-ACBC-41EA-A898-F9E0239CD618}" destId="{2C8B2A21-367E-4801-8836-73D042E21D02}" srcOrd="0" destOrd="0" presId="urn:microsoft.com/office/officeart/2005/8/layout/vList3"/>
    <dgm:cxn modelId="{C19C531A-97C4-43AA-B82D-4D502210B10E}" type="presParOf" srcId="{2C8B2A21-367E-4801-8836-73D042E21D02}" destId="{8E7613FD-F533-4EC8-A860-DA4B4F6815A0}" srcOrd="0" destOrd="0" presId="urn:microsoft.com/office/officeart/2005/8/layout/vList3"/>
    <dgm:cxn modelId="{99B8093D-D50B-4B2A-9153-5B82AED0B1B1}" type="presParOf" srcId="{2C8B2A21-367E-4801-8836-73D042E21D02}" destId="{EF65380A-F135-447B-BCE6-DDACF9B0F491}" srcOrd="1" destOrd="0" presId="urn:microsoft.com/office/officeart/2005/8/layout/vList3"/>
    <dgm:cxn modelId="{362B0FB3-7368-41F1-A542-38D95F9948D3}" type="presParOf" srcId="{760C9DA0-ACBC-41EA-A898-F9E0239CD618}" destId="{408A4178-AFB8-417B-BF73-F12A9DF7FD08}" srcOrd="1" destOrd="0" presId="urn:microsoft.com/office/officeart/2005/8/layout/vList3"/>
    <dgm:cxn modelId="{24734790-79EA-4CF7-925E-F7CAD659D351}" type="presParOf" srcId="{760C9DA0-ACBC-41EA-A898-F9E0239CD618}" destId="{187A9DDA-056D-49E5-B00B-B6F817D2B4F1}" srcOrd="2" destOrd="0" presId="urn:microsoft.com/office/officeart/2005/8/layout/vList3"/>
    <dgm:cxn modelId="{767F4EEB-A075-420B-A413-900F4BF2764A}" type="presParOf" srcId="{187A9DDA-056D-49E5-B00B-B6F817D2B4F1}" destId="{7FFB77BB-3EEE-45CE-A8DD-DBEF4B37E46A}" srcOrd="0" destOrd="0" presId="urn:microsoft.com/office/officeart/2005/8/layout/vList3"/>
    <dgm:cxn modelId="{3184526F-1AE4-4A96-80B7-F35B111C1746}" type="presParOf" srcId="{187A9DDA-056D-49E5-B00B-B6F817D2B4F1}" destId="{82AF4D75-0B1D-4715-BCA5-B01B14B10B7B}" srcOrd="1" destOrd="0" presId="urn:microsoft.com/office/officeart/2005/8/layout/vList3"/>
    <dgm:cxn modelId="{D3369ADB-9F46-4462-81D1-CBC343512B59}" type="presParOf" srcId="{760C9DA0-ACBC-41EA-A898-F9E0239CD618}" destId="{6606AF22-0094-4AD0-A530-E192ACE96728}" srcOrd="3" destOrd="0" presId="urn:microsoft.com/office/officeart/2005/8/layout/vList3"/>
    <dgm:cxn modelId="{C83059BF-77F9-4CAA-835F-A6900F3C7EDD}" type="presParOf" srcId="{760C9DA0-ACBC-41EA-A898-F9E0239CD618}" destId="{098EF0E6-2E9E-47EA-9982-3D62FF412F35}" srcOrd="4" destOrd="0" presId="urn:microsoft.com/office/officeart/2005/8/layout/vList3"/>
    <dgm:cxn modelId="{0ED8FBEB-CC08-49AC-B04B-C1378BCCE776}" type="presParOf" srcId="{098EF0E6-2E9E-47EA-9982-3D62FF412F35}" destId="{AD26765E-C782-411F-A140-12E88FD384A7}" srcOrd="0" destOrd="0" presId="urn:microsoft.com/office/officeart/2005/8/layout/vList3"/>
    <dgm:cxn modelId="{C8A142EE-A8B9-4FD2-94D3-026A60A74E3B}" type="presParOf" srcId="{098EF0E6-2E9E-47EA-9982-3D62FF412F35}" destId="{7330BD3E-ECD6-4DA2-BBE6-01511D1676E6}" srcOrd="1" destOrd="0" presId="urn:microsoft.com/office/officeart/2005/8/layout/vList3"/>
    <dgm:cxn modelId="{C505CFC2-346F-4FC0-AC59-25596469D5A6}" type="presParOf" srcId="{760C9DA0-ACBC-41EA-A898-F9E0239CD618}" destId="{060389F5-F148-427B-9DA3-E45EC05BF8DF}" srcOrd="5" destOrd="0" presId="urn:microsoft.com/office/officeart/2005/8/layout/vList3"/>
    <dgm:cxn modelId="{4EBFC6F4-13DA-4AF3-B681-36DB532AAE86}" type="presParOf" srcId="{760C9DA0-ACBC-41EA-A898-F9E0239CD618}" destId="{518777C6-44F7-4EAD-9857-FE1BEBBBDF0B}" srcOrd="6" destOrd="0" presId="urn:microsoft.com/office/officeart/2005/8/layout/vList3"/>
    <dgm:cxn modelId="{0DC6BEBC-0395-4B2B-B70A-AC5760A04072}" type="presParOf" srcId="{518777C6-44F7-4EAD-9857-FE1BEBBBDF0B}" destId="{F0D99956-7BB5-4407-8DF7-5107F347C4F3}" srcOrd="0" destOrd="0" presId="urn:microsoft.com/office/officeart/2005/8/layout/vList3"/>
    <dgm:cxn modelId="{D71A71D9-232D-4AE7-AB4A-EB6D159BF931}" type="presParOf" srcId="{518777C6-44F7-4EAD-9857-FE1BEBBBDF0B}" destId="{1DB03316-F024-4FD9-BC06-DFE1C93097DA}" srcOrd="1" destOrd="0" presId="urn:microsoft.com/office/officeart/2005/8/layout/vList3"/>
    <dgm:cxn modelId="{57DDBF5B-9804-4013-924B-703FA7123771}" type="presParOf" srcId="{760C9DA0-ACBC-41EA-A898-F9E0239CD618}" destId="{D4CCD44D-818B-427C-A3FA-BBE2A5F787F8}" srcOrd="7" destOrd="0" presId="urn:microsoft.com/office/officeart/2005/8/layout/vList3"/>
    <dgm:cxn modelId="{9AEF0F66-8985-453D-AEE4-0F2E240CF2A1}" type="presParOf" srcId="{760C9DA0-ACBC-41EA-A898-F9E0239CD618}" destId="{21B8E906-CA99-44AE-91EC-A3E8C7012F9E}" srcOrd="8" destOrd="0" presId="urn:microsoft.com/office/officeart/2005/8/layout/vList3"/>
    <dgm:cxn modelId="{D88CC8D0-76AE-45C8-9A40-3888C5ABC8ED}" type="presParOf" srcId="{21B8E906-CA99-44AE-91EC-A3E8C7012F9E}" destId="{EB72CC6B-25CB-4301-8337-A0DCE9010F4A}" srcOrd="0" destOrd="0" presId="urn:microsoft.com/office/officeart/2005/8/layout/vList3"/>
    <dgm:cxn modelId="{22186CCA-7283-409F-9C71-EE15E1CD3B50}" type="presParOf" srcId="{21B8E906-CA99-44AE-91EC-A3E8C7012F9E}" destId="{EC06F4C8-FCB9-46DF-A000-7EC1C9A4BED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5380A-F135-447B-BCE6-DDACF9B0F491}">
      <dsp:nvSpPr>
        <dsp:cNvPr id="0" name=""/>
        <dsp:cNvSpPr/>
      </dsp:nvSpPr>
      <dsp:spPr>
        <a:xfrm rot="10800000">
          <a:off x="1560861" y="3357"/>
          <a:ext cx="5472684" cy="72961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文字的改變</a:t>
          </a:r>
          <a:endParaRPr lang="zh-TW" altLang="en-US" sz="26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1743264" y="3357"/>
        <a:ext cx="5290281" cy="729613"/>
      </dsp:txXfrm>
    </dsp:sp>
    <dsp:sp modelId="{8E7613FD-F533-4EC8-A860-DA4B4F6815A0}">
      <dsp:nvSpPr>
        <dsp:cNvPr id="0" name=""/>
        <dsp:cNvSpPr/>
      </dsp:nvSpPr>
      <dsp:spPr>
        <a:xfrm>
          <a:off x="1196054" y="3357"/>
          <a:ext cx="729613" cy="72961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F4D75-0B1D-4715-BCA5-B01B14B10B7B}">
      <dsp:nvSpPr>
        <dsp:cNvPr id="0" name=""/>
        <dsp:cNvSpPr/>
      </dsp:nvSpPr>
      <dsp:spPr>
        <a:xfrm rot="10800000">
          <a:off x="1560861" y="950766"/>
          <a:ext cx="5472684" cy="729613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主導性的轉移</a:t>
          </a:r>
          <a:endParaRPr lang="zh-TW" altLang="en-US" sz="26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1743264" y="950766"/>
        <a:ext cx="5290281" cy="729613"/>
      </dsp:txXfrm>
    </dsp:sp>
    <dsp:sp modelId="{7FFB77BB-3EEE-45CE-A8DD-DBEF4B37E46A}">
      <dsp:nvSpPr>
        <dsp:cNvPr id="0" name=""/>
        <dsp:cNvSpPr/>
      </dsp:nvSpPr>
      <dsp:spPr>
        <a:xfrm>
          <a:off x="1196054" y="950766"/>
          <a:ext cx="729613" cy="729613"/>
        </a:xfrm>
        <a:prstGeom prst="ellipse">
          <a:avLst/>
        </a:prstGeom>
        <a:solidFill>
          <a:schemeClr val="accent3">
            <a:tint val="50000"/>
            <a:hueOff val="2688049"/>
            <a:satOff val="-3527"/>
            <a:lumOff val="-3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0BD3E-ECD6-4DA2-BBE6-01511D1676E6}">
      <dsp:nvSpPr>
        <dsp:cNvPr id="0" name=""/>
        <dsp:cNvSpPr/>
      </dsp:nvSpPr>
      <dsp:spPr>
        <a:xfrm rot="10800000">
          <a:off x="1560861" y="1898174"/>
          <a:ext cx="5472684" cy="729613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教育要談的是愛</a:t>
          </a:r>
          <a:endParaRPr lang="zh-TW" altLang="en-US" sz="26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1743264" y="1898174"/>
        <a:ext cx="5290281" cy="729613"/>
      </dsp:txXfrm>
    </dsp:sp>
    <dsp:sp modelId="{AD26765E-C782-411F-A140-12E88FD384A7}">
      <dsp:nvSpPr>
        <dsp:cNvPr id="0" name=""/>
        <dsp:cNvSpPr/>
      </dsp:nvSpPr>
      <dsp:spPr>
        <a:xfrm>
          <a:off x="1196054" y="1898174"/>
          <a:ext cx="729613" cy="729613"/>
        </a:xfrm>
        <a:prstGeom prst="ellipse">
          <a:avLst/>
        </a:prstGeom>
        <a:solidFill>
          <a:schemeClr val="accent3">
            <a:tint val="50000"/>
            <a:hueOff val="5376097"/>
            <a:satOff val="-7054"/>
            <a:lumOff val="-6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03316-F024-4FD9-BC06-DFE1C93097DA}">
      <dsp:nvSpPr>
        <dsp:cNvPr id="0" name=""/>
        <dsp:cNvSpPr/>
      </dsp:nvSpPr>
      <dsp:spPr>
        <a:xfrm rot="10800000">
          <a:off x="1560861" y="2845583"/>
          <a:ext cx="5472684" cy="729613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原住民族學生的優勢</a:t>
          </a:r>
          <a:endParaRPr lang="zh-TW" altLang="en-US" sz="26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1743264" y="2845583"/>
        <a:ext cx="5290281" cy="729613"/>
      </dsp:txXfrm>
    </dsp:sp>
    <dsp:sp modelId="{F0D99956-7BB5-4407-8DF7-5107F347C4F3}">
      <dsp:nvSpPr>
        <dsp:cNvPr id="0" name=""/>
        <dsp:cNvSpPr/>
      </dsp:nvSpPr>
      <dsp:spPr>
        <a:xfrm>
          <a:off x="1196054" y="2845583"/>
          <a:ext cx="729613" cy="729613"/>
        </a:xfrm>
        <a:prstGeom prst="ellipse">
          <a:avLst/>
        </a:prstGeom>
        <a:solidFill>
          <a:schemeClr val="accent3">
            <a:tint val="50000"/>
            <a:hueOff val="8064146"/>
            <a:satOff val="-10581"/>
            <a:lumOff val="-10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6F4C8-FCB9-46DF-A000-7EC1C9A4BEDE}">
      <dsp:nvSpPr>
        <dsp:cNvPr id="0" name=""/>
        <dsp:cNvSpPr/>
      </dsp:nvSpPr>
      <dsp:spPr>
        <a:xfrm rot="10800000">
          <a:off x="1560861" y="3792991"/>
          <a:ext cx="5472684" cy="729613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結語</a:t>
          </a:r>
          <a:endParaRPr lang="zh-TW" altLang="en-US" sz="26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1743264" y="3792991"/>
        <a:ext cx="5290281" cy="729613"/>
      </dsp:txXfrm>
    </dsp:sp>
    <dsp:sp modelId="{EB72CC6B-25CB-4301-8337-A0DCE9010F4A}">
      <dsp:nvSpPr>
        <dsp:cNvPr id="0" name=""/>
        <dsp:cNvSpPr/>
      </dsp:nvSpPr>
      <dsp:spPr>
        <a:xfrm>
          <a:off x="1196054" y="3792991"/>
          <a:ext cx="729613" cy="729613"/>
        </a:xfrm>
        <a:prstGeom prst="ellipse">
          <a:avLst/>
        </a:prstGeom>
        <a:solidFill>
          <a:schemeClr val="accent3">
            <a:tint val="50000"/>
            <a:hueOff val="10752195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86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5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1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19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37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4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56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81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53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58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797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76B2-FED2-465B-8418-C56072D8D19A}" type="datetimeFigureOut">
              <a:rPr lang="zh-TW" altLang="en-US" smtClean="0"/>
              <a:t>2019/10/28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1DA1-5EB3-4D78-84CB-E5F893C3E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37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5400" b="1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原住</a:t>
            </a:r>
            <a:r>
              <a:rPr lang="zh-TW" altLang="en-US" sz="5400" b="1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民</a:t>
            </a:r>
            <a:r>
              <a:rPr lang="zh-TW" altLang="en-US" sz="5400" b="1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族教育的變革與學生的核心價值</a:t>
            </a:r>
            <a:endParaRPr lang="zh-TW" altLang="en-US" sz="5400" b="1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694928"/>
          </a:xfrm>
        </p:spPr>
        <p:txBody>
          <a:bodyPr>
            <a:normAutofit/>
          </a:bodyPr>
          <a:lstStyle/>
          <a:p>
            <a:r>
              <a:rPr lang="en-US" altLang="zh-TW" sz="2800" dirty="0" err="1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Unga</a:t>
            </a:r>
            <a:r>
              <a:rPr lang="en-US" altLang="zh-TW" sz="28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dirty="0" err="1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Kalay</a:t>
            </a:r>
            <a:r>
              <a:rPr lang="zh-TW" altLang="en-US" sz="2800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林春鳳與您一起學習</a:t>
            </a:r>
            <a:endParaRPr lang="zh-TW" altLang="en-US" sz="2800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63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2439" y="2636912"/>
            <a:ext cx="87126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原住民族學生</a:t>
            </a:r>
            <a:r>
              <a:rPr lang="zh-TW" alt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核心價值</a:t>
            </a:r>
            <a:endParaRPr lang="zh-TW" alt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66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現代社會企業的期待</a:t>
            </a:r>
            <a:r>
              <a:rPr lang="en-US" altLang="zh-TW" dirty="0" smtClean="0"/>
              <a:t>(MBA</a:t>
            </a:r>
            <a:r>
              <a:rPr lang="zh-TW" altLang="en-US" dirty="0" smtClean="0"/>
              <a:t> </a:t>
            </a:r>
            <a:r>
              <a:rPr lang="en-US" altLang="zh-TW" dirty="0" smtClean="0"/>
              <a:t>Lib)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第一類</a:t>
            </a:r>
            <a:r>
              <a:rPr lang="en-US" altLang="zh-TW" dirty="0"/>
              <a:t>,</a:t>
            </a:r>
            <a:r>
              <a:rPr lang="zh-TW" altLang="en-US" dirty="0"/>
              <a:t>基於整合和協調觀的核心能力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333333"/>
                </a:solidFill>
                <a:latin typeface="Arial"/>
              </a:rPr>
              <a:t>第二類</a:t>
            </a:r>
            <a:r>
              <a:rPr lang="en-US" altLang="zh-TW" dirty="0">
                <a:solidFill>
                  <a:srgbClr val="333333"/>
                </a:solidFill>
                <a:latin typeface="Arial"/>
              </a:rPr>
              <a:t>,</a:t>
            </a:r>
            <a:r>
              <a:rPr lang="zh-TW" altLang="en-US" dirty="0">
                <a:solidFill>
                  <a:srgbClr val="333333"/>
                </a:solidFill>
                <a:latin typeface="Arial"/>
              </a:rPr>
              <a:t>基於文化觀的核心</a:t>
            </a:r>
            <a:r>
              <a:rPr lang="zh-TW" altLang="en-US" dirty="0" smtClean="0">
                <a:solidFill>
                  <a:srgbClr val="333333"/>
                </a:solidFill>
                <a:latin typeface="Arial"/>
              </a:rPr>
              <a:t>能力。</a:t>
            </a:r>
            <a:endParaRPr lang="en-US" altLang="zh-TW" dirty="0" smtClean="0">
              <a:solidFill>
                <a:srgbClr val="333333"/>
              </a:solidFill>
              <a:latin typeface="Arial"/>
            </a:endParaRPr>
          </a:p>
          <a:p>
            <a:r>
              <a:rPr lang="zh-TW" altLang="en-US" dirty="0"/>
              <a:t>第三類</a:t>
            </a:r>
            <a:r>
              <a:rPr lang="en-US" altLang="zh-TW" dirty="0"/>
              <a:t>,</a:t>
            </a:r>
            <a:r>
              <a:rPr lang="zh-TW" altLang="en-US" dirty="0"/>
              <a:t>基於資源觀的核心能力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第四類</a:t>
            </a:r>
            <a:r>
              <a:rPr lang="en-US" altLang="zh-TW" dirty="0"/>
              <a:t>,</a:t>
            </a:r>
            <a:r>
              <a:rPr lang="zh-TW" altLang="en-US" dirty="0"/>
              <a:t>基於技術觀的核心能力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第五類</a:t>
            </a:r>
            <a:r>
              <a:rPr lang="en-US" altLang="zh-TW" dirty="0"/>
              <a:t>,</a:t>
            </a:r>
            <a:r>
              <a:rPr lang="zh-TW" altLang="en-US" dirty="0"/>
              <a:t>基於系統觀的核心能力。</a:t>
            </a:r>
          </a:p>
        </p:txBody>
      </p:sp>
    </p:spTree>
    <p:extLst>
      <p:ext uri="{BB962C8B-B14F-4D97-AF65-F5344CB8AC3E}">
        <p14:creationId xmlns:p14="http://schemas.microsoft.com/office/powerpoint/2010/main" val="253816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（</a:t>
            </a:r>
            <a:r>
              <a:rPr lang="en-US" altLang="zh-TW" dirty="0"/>
              <a:t>1</a:t>
            </a:r>
            <a:r>
              <a:rPr lang="zh-TW" altLang="en-US" dirty="0"/>
              <a:t>）核心能力特別有助於實現顧客所看重的價值；</a:t>
            </a:r>
          </a:p>
          <a:p>
            <a:endParaRPr lang="zh-TW" altLang="en-US" dirty="0"/>
          </a:p>
          <a:p>
            <a:r>
              <a:rPr lang="zh-TW" altLang="en-US" dirty="0"/>
              <a:t>　　（</a:t>
            </a:r>
            <a:r>
              <a:rPr lang="en-US" altLang="zh-TW" dirty="0"/>
              <a:t>2</a:t>
            </a:r>
            <a:r>
              <a:rPr lang="zh-TW" altLang="en-US" dirty="0"/>
              <a:t>）核心能力是競爭對手難以模仿和替代的，故而能取得競爭優勢；</a:t>
            </a:r>
          </a:p>
          <a:p>
            <a:endParaRPr lang="zh-TW" altLang="en-US" dirty="0"/>
          </a:p>
          <a:p>
            <a:r>
              <a:rPr lang="zh-TW" altLang="en-US" dirty="0"/>
              <a:t>　　（</a:t>
            </a:r>
            <a:r>
              <a:rPr lang="en-US" altLang="zh-TW" dirty="0"/>
              <a:t>3</a:t>
            </a:r>
            <a:r>
              <a:rPr lang="zh-TW" altLang="en-US" dirty="0"/>
              <a:t>）核心能力具有持久性，它一方面維持企業競爭優勢的持續性，另一方面又使核心能力具有一定的剛性（ </a:t>
            </a:r>
            <a:r>
              <a:rPr lang="en-US" altLang="zh-TW" dirty="0" err="1"/>
              <a:t>Leonar</a:t>
            </a:r>
            <a:r>
              <a:rPr lang="en-US" altLang="zh-TW" dirty="0"/>
              <a:t>-Barton</a:t>
            </a:r>
            <a:r>
              <a:rPr lang="zh-TW" altLang="en-US" dirty="0"/>
              <a:t>，</a:t>
            </a:r>
            <a:r>
              <a:rPr lang="en-US" altLang="zh-TW" dirty="0"/>
              <a:t>2000</a:t>
            </a:r>
            <a:r>
              <a:rPr lang="zh-TW" altLang="en-US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3433482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清楚</a:t>
            </a:r>
            <a:r>
              <a:rPr lang="zh-TW" altLang="en-US" dirty="0" smtClean="0"/>
              <a:t>的核心價值觀</a:t>
            </a:r>
            <a:r>
              <a:rPr lang="en-US" altLang="zh-TW" dirty="0"/>
              <a:t>-</a:t>
            </a:r>
            <a:r>
              <a:rPr lang="zh-TW" altLang="en-US" dirty="0" smtClean="0"/>
              <a:t>愛</a:t>
            </a:r>
            <a:endParaRPr lang="en-US" altLang="zh-TW" dirty="0" smtClean="0"/>
          </a:p>
          <a:p>
            <a:r>
              <a:rPr lang="zh-TW" altLang="en-US" dirty="0"/>
              <a:t>與環境互動連結的生命</a:t>
            </a:r>
            <a:r>
              <a:rPr lang="zh-TW" altLang="en-US" dirty="0" smtClean="0"/>
              <a:t>體</a:t>
            </a:r>
            <a:endParaRPr lang="en-US" altLang="zh-TW" dirty="0" smtClean="0"/>
          </a:p>
          <a:p>
            <a:r>
              <a:rPr lang="zh-TW" altLang="en-US" dirty="0"/>
              <a:t>藝術與生活的</a:t>
            </a:r>
            <a:r>
              <a:rPr lang="zh-TW" altLang="en-US" dirty="0" smtClean="0"/>
              <a:t>結合</a:t>
            </a:r>
            <a:endParaRPr lang="en-US" altLang="zh-TW" dirty="0" smtClean="0"/>
          </a:p>
          <a:p>
            <a:r>
              <a:rPr lang="zh-TW" altLang="en-US" dirty="0"/>
              <a:t>資源</a:t>
            </a:r>
            <a:r>
              <a:rPr lang="zh-TW" altLang="en-US" dirty="0" smtClean="0"/>
              <a:t>整合與分享的能力</a:t>
            </a:r>
            <a:endParaRPr lang="en-US" altLang="zh-TW" dirty="0" smtClean="0"/>
          </a:p>
          <a:p>
            <a:r>
              <a:rPr lang="zh-TW" altLang="en-US"/>
              <a:t>堅持保有自我的特質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9262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57358" y="764704"/>
            <a:ext cx="18902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結語</a:t>
            </a:r>
            <a:endParaRPr lang="zh-TW" alt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91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14600" y="1844824"/>
            <a:ext cx="472437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感謝聆聽</a:t>
            </a:r>
            <a:endParaRPr lang="en-US" altLang="zh-TW" sz="8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8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Aray</a:t>
            </a:r>
            <a:endParaRPr lang="zh-TW" alt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02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今天跟大家聊聊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00031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763688" y="1310570"/>
            <a:ext cx="540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endParaRPr lang="zh-TW" altLang="en-US" sz="2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63688" y="2276872"/>
            <a:ext cx="540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endParaRPr lang="zh-TW" altLang="en-US" sz="2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763688" y="3212976"/>
            <a:ext cx="540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三</a:t>
            </a:r>
            <a:endParaRPr lang="zh-TW" altLang="en-US" sz="2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763688" y="4149080"/>
            <a:ext cx="540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四</a:t>
            </a:r>
            <a:endParaRPr lang="zh-TW" altLang="en-US" sz="2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763688" y="5157192"/>
            <a:ext cx="540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五</a:t>
            </a:r>
            <a:endParaRPr lang="zh-TW" altLang="en-US" sz="26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8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2078" y="2636912"/>
            <a:ext cx="48333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文字的改變</a:t>
            </a:r>
            <a:endParaRPr lang="zh-TW" alt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09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764705"/>
            <a:ext cx="8229600" cy="360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原住民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族的主導權找回來了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原住民族的不同被看見了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原住民族的核心價值將被重視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39816" y="6119336"/>
            <a:ext cx="4704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/>
              <a:t>資料來源：</a:t>
            </a:r>
            <a:r>
              <a:rPr lang="en-US" altLang="zh-TW" sz="1400" dirty="0" smtClean="0"/>
              <a:t>http://law.apc.gov.tw/LawContentDetails.aspx?id=FL034022&amp;KeyWordHL=&amp;StyleType=1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212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07205" y="2636912"/>
            <a:ext cx="57631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主導性的轉移</a:t>
            </a:r>
            <a:endParaRPr lang="zh-TW" alt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73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128215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為了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635896" y="360512"/>
            <a:ext cx="377468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en-US" altLang="zh-TW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zh-TW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能明白</a:t>
            </a:r>
            <a:endParaRPr lang="en-US" altLang="zh-TW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zh-TW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能溝通</a:t>
            </a:r>
            <a:endParaRPr lang="en-US" altLang="zh-TW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zh-TW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r>
              <a:rPr lang="en-US" altLang="zh-TW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zh-TW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能有效</a:t>
            </a:r>
            <a:endParaRPr lang="en-US" altLang="zh-TW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zh-TW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能幸福</a:t>
            </a:r>
            <a:endParaRPr lang="en-US" altLang="zh-TW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zh-TW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能美滿</a:t>
            </a:r>
            <a:endParaRPr lang="en-US" altLang="zh-TW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zh-TW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能永</a:t>
            </a:r>
            <a:r>
              <a:rPr lang="zh-TW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續</a:t>
            </a:r>
            <a:endParaRPr lang="en-US" altLang="zh-TW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zh-TW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534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1988840"/>
            <a:ext cx="5472608" cy="1143000"/>
          </a:xfrm>
        </p:spPr>
        <p:txBody>
          <a:bodyPr/>
          <a:lstStyle/>
          <a:p>
            <a:r>
              <a:rPr lang="zh-TW" altLang="en-US" dirty="0" smtClean="0"/>
              <a:t>那試著看那不一樣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249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多數與少數的處境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318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2076" y="2636912"/>
            <a:ext cx="48333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教育要談</a:t>
            </a:r>
            <a:r>
              <a:rPr lang="zh-TW" alt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愛</a:t>
            </a:r>
            <a:endParaRPr lang="zh-TW" alt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78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237</Words>
  <Application>Microsoft Office PowerPoint</Application>
  <PresentationFormat>如螢幕大小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原住民族教育的變革與學生的核心價值</vt:lpstr>
      <vt:lpstr>今天跟大家聊聊</vt:lpstr>
      <vt:lpstr>PowerPoint 簡報</vt:lpstr>
      <vt:lpstr>PowerPoint 簡報</vt:lpstr>
      <vt:lpstr>PowerPoint 簡報</vt:lpstr>
      <vt:lpstr>為了</vt:lpstr>
      <vt:lpstr>那試著看那不一樣</vt:lpstr>
      <vt:lpstr>多數與少數的處境</vt:lpstr>
      <vt:lpstr>PowerPoint 簡報</vt:lpstr>
      <vt:lpstr>PowerPoint 簡報</vt:lpstr>
      <vt:lpstr>現代社會企業的期待(MBA Lib)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原住民族教育核心價值</dc:title>
  <dc:creator>user</dc:creator>
  <cp:lastModifiedBy>TEACHER</cp:lastModifiedBy>
  <cp:revision>30</cp:revision>
  <dcterms:created xsi:type="dcterms:W3CDTF">2017-03-01T03:23:06Z</dcterms:created>
  <dcterms:modified xsi:type="dcterms:W3CDTF">2019-10-28T13:53:23Z</dcterms:modified>
</cp:coreProperties>
</file>